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"/>
  </p:notesMasterIdLst>
  <p:sldIdLst>
    <p:sldId id="442" r:id="rId2"/>
    <p:sldId id="440" r:id="rId3"/>
    <p:sldId id="441" r:id="rId4"/>
  </p:sldIdLst>
  <p:sldSz cx="9144000" cy="6858000" type="screen4x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32">
          <p15:clr>
            <a:srgbClr val="A4A3A4"/>
          </p15:clr>
        </p15:guide>
        <p15:guide id="2" orient="horz" pos="1150">
          <p15:clr>
            <a:srgbClr val="A4A3A4"/>
          </p15:clr>
        </p15:guide>
        <p15:guide id="3" orient="horz" pos="1494">
          <p15:clr>
            <a:srgbClr val="A4A3A4"/>
          </p15:clr>
        </p15:guide>
        <p15:guide id="4" pos="2881">
          <p15:clr>
            <a:srgbClr val="A4A3A4"/>
          </p15:clr>
        </p15:guide>
        <p15:guide id="5" pos="1248">
          <p15:clr>
            <a:srgbClr val="A4A3A4"/>
          </p15:clr>
        </p15:guide>
        <p15:guide id="6" pos="5463">
          <p15:clr>
            <a:srgbClr val="A4A3A4"/>
          </p15:clr>
        </p15:guide>
        <p15:guide id="7" pos="5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1D41"/>
    <a:srgbClr val="A45262"/>
    <a:srgbClr val="D1A3A8"/>
    <a:srgbClr val="CCDBDD"/>
    <a:srgbClr val="8C9192"/>
    <a:srgbClr val="8D2F54"/>
    <a:srgbClr val="96AEB3"/>
    <a:srgbClr val="9EA2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64" autoAdjust="0"/>
    <p:restoredTop sz="85714" autoAdjust="0"/>
  </p:normalViewPr>
  <p:slideViewPr>
    <p:cSldViewPr snapToGrid="0" snapToObjects="1" showGuides="1">
      <p:cViewPr varScale="1">
        <p:scale>
          <a:sx n="88" d="100"/>
          <a:sy n="88" d="100"/>
        </p:scale>
        <p:origin x="96" y="3240"/>
      </p:cViewPr>
      <p:guideLst>
        <p:guide orient="horz" pos="2532"/>
        <p:guide orient="horz" pos="1150"/>
        <p:guide orient="horz" pos="1494"/>
        <p:guide pos="2881"/>
        <p:guide pos="1248"/>
        <p:guide pos="5463"/>
        <p:guide pos="5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79" d="100"/>
          <a:sy n="79" d="100"/>
        </p:scale>
        <p:origin x="-1998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de-DE" altLang="de-DE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de-DE" altLang="de-DE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 smtClean="0"/>
              <a:t>Textmasterformate durch Klicken bearbeiten</a:t>
            </a:r>
          </a:p>
          <a:p>
            <a:pPr lvl="1"/>
            <a:r>
              <a:rPr lang="de-DE" altLang="de-DE" noProof="0" smtClean="0"/>
              <a:t>Zweite Ebene</a:t>
            </a:r>
          </a:p>
          <a:p>
            <a:pPr lvl="2"/>
            <a:r>
              <a:rPr lang="de-DE" altLang="de-DE" noProof="0" smtClean="0"/>
              <a:t>Dritte Ebene</a:t>
            </a:r>
          </a:p>
          <a:p>
            <a:pPr lvl="3"/>
            <a:r>
              <a:rPr lang="de-DE" altLang="de-DE" noProof="0" smtClean="0"/>
              <a:t>Vierte Ebene</a:t>
            </a:r>
          </a:p>
          <a:p>
            <a:pPr lvl="4"/>
            <a:r>
              <a:rPr lang="de-DE" altLang="de-DE" noProof="0" smtClean="0"/>
              <a:t>Fünfte Ebene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de-DE" altLang="de-DE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fld id="{679A7EBE-E779-4AC7-AE36-8AE1164C9754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6952574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9BB713F2-3D50-48E8-B244-B8366A98F5C4}" type="slidenum">
              <a:rPr lang="de-DE" altLang="de-DE" smtClean="0">
                <a:latin typeface="Times" charset="0"/>
              </a:rPr>
              <a:pPr/>
              <a:t>1</a:t>
            </a:fld>
            <a:endParaRPr lang="de-DE" altLang="de-DE" dirty="0" smtClean="0">
              <a:latin typeface="Times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713517"/>
            <a:ext cx="5438775" cy="4469302"/>
          </a:xfrm>
          <a:noFill/>
        </p:spPr>
        <p:txBody>
          <a:bodyPr/>
          <a:lstStyle/>
          <a:p>
            <a:pPr eaLnBrk="1" hangingPunct="1"/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3300042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_DS_h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1079500"/>
            <a:ext cx="9144000" cy="252413"/>
          </a:xfrm>
          <a:prstGeom prst="rect">
            <a:avLst/>
          </a:prstGeom>
          <a:solidFill>
            <a:srgbClr val="881D41"/>
          </a:solidFill>
          <a:ln w="9525">
            <a:solidFill>
              <a:srgbClr val="881D4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8000" tIns="0" bIns="0"/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>
              <a:defRPr/>
            </a:pPr>
            <a:endParaRPr lang="de-DE" altLang="de-DE" sz="2400" dirty="0" smtClean="0">
              <a:latin typeface="Times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931863" y="1125538"/>
            <a:ext cx="30114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>
              <a:defRPr/>
            </a:pPr>
            <a:r>
              <a:rPr lang="de-DE" altLang="de-DE" sz="1000" b="1" dirty="0" smtClean="0">
                <a:solidFill>
                  <a:schemeClr val="bg1"/>
                </a:solidFill>
              </a:rPr>
              <a:t>Gesamtverband der Deutschen Versicherungswirtschaft e. V.</a:t>
            </a:r>
          </a:p>
        </p:txBody>
      </p:sp>
      <p:pic>
        <p:nvPicPr>
          <p:cNvPr id="7" name="Picture 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213" y="5908675"/>
            <a:ext cx="1497012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1201" y="3263900"/>
            <a:ext cx="6677024" cy="850900"/>
          </a:xfrm>
        </p:spPr>
        <p:txBody>
          <a:bodyPr lIns="0" tIns="0" rIns="0" bIns="0"/>
          <a:lstStyle>
            <a:lvl1pPr>
              <a:defRPr sz="2800">
                <a:latin typeface="Arial Narrow" panose="020B0606020202030204" pitchFamily="34" charset="0"/>
              </a:defRPr>
            </a:lvl1pPr>
          </a:lstStyle>
          <a:p>
            <a:pPr lvl="0"/>
            <a:r>
              <a:rPr lang="de-DE" altLang="de-DE" noProof="0" dirty="0" smtClean="0"/>
              <a:t>Mastertitelformat bearbeiten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1" y="4187825"/>
            <a:ext cx="6677024" cy="157370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 Black" pitchFamily="34" charset="0"/>
              <a:buNone/>
              <a:defRPr sz="2000">
                <a:latin typeface="Arial Narrow" panose="020B0606020202030204" pitchFamily="34" charset="0"/>
              </a:defRPr>
            </a:lvl1pPr>
          </a:lstStyle>
          <a:p>
            <a:pPr lvl="0"/>
            <a:r>
              <a:rPr lang="de-DE" altLang="de-DE" noProof="0" dirty="0" smtClean="0"/>
              <a:t>Master-Untertitelformat bearbeiten</a:t>
            </a:r>
          </a:p>
        </p:txBody>
      </p:sp>
      <p:sp>
        <p:nvSpPr>
          <p:cNvPr id="8" name="Rectangle 20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tabLst>
                <a:tab pos="3587750" algn="ctr"/>
              </a:tabLst>
              <a:defRPr sz="1100"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6. Düsseldorfer Versicherungsrechtstag           10. und 11. November 2013         Dr. Martina Vomhof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9849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-zweizeilig-und-Text_DS_h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8"/>
          <p:cNvSpPr>
            <a:spLocks noChangeArrowheads="1"/>
          </p:cNvSpPr>
          <p:nvPr userDrawn="1"/>
        </p:nvSpPr>
        <p:spPr bwMode="auto">
          <a:xfrm>
            <a:off x="8412163" y="17463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0" anchor="ctr"/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r">
              <a:defRPr/>
            </a:pPr>
            <a:fld id="{FAFAC4A0-7095-4C1F-B438-8E65F1BC4601}" type="slidenum">
              <a:rPr lang="en-US" altLang="de-DE" sz="1200" smtClean="0">
                <a:solidFill>
                  <a:srgbClr val="FFFFFF"/>
                </a:solidFill>
                <a:cs typeface="Arial" charset="0"/>
              </a:rPr>
              <a:pPr algn="r">
                <a:defRPr/>
              </a:pPr>
              <a:t>‹Nr.›</a:t>
            </a:fld>
            <a:endParaRPr lang="en-US" altLang="de-DE" sz="1200" dirty="0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5350" y="1950525"/>
            <a:ext cx="7772400" cy="4123016"/>
          </a:xfrm>
        </p:spPr>
        <p:txBody>
          <a:bodyPr/>
          <a:lstStyle>
            <a:lvl1pPr marL="457200" indent="-457200">
              <a:lnSpc>
                <a:spcPts val="2400"/>
              </a:lnSpc>
              <a:spcBef>
                <a:spcPts val="1200"/>
              </a:spcBef>
              <a:buFont typeface="Wingdings 2" panose="05020102010507070707" pitchFamily="18" charset="2"/>
              <a:buChar char=""/>
              <a:defRPr sz="2000">
                <a:latin typeface="Arial Narrow" panose="020B0606020202030204" pitchFamily="34" charset="0"/>
              </a:defRPr>
            </a:lvl1pPr>
            <a:lvl2pPr marL="896400" indent="-270000"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820854" y="909789"/>
            <a:ext cx="8323146" cy="899759"/>
          </a:xfrm>
        </p:spPr>
        <p:txBody>
          <a:bodyPr/>
          <a:lstStyle>
            <a:lvl1pPr marL="355600" indent="-355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lang="de-DE" sz="2600" b="1" kern="1200" dirty="0">
                <a:solidFill>
                  <a:schemeClr val="accent2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5" name="Rectangle 20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tabLst>
                <a:tab pos="3587750" algn="ctr"/>
              </a:tabLst>
              <a:defRPr sz="1100"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6. Düsseldorfer Versicherungsrechtstag           10. und 11. November 2013         Dr. Martina Vomhof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351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inzeilig-mit-Zwischenüberschrift_DS_Schriftgröße-24pt_h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8"/>
          <p:cNvSpPr>
            <a:spLocks noChangeArrowheads="1"/>
          </p:cNvSpPr>
          <p:nvPr userDrawn="1"/>
        </p:nvSpPr>
        <p:spPr bwMode="auto">
          <a:xfrm>
            <a:off x="8412163" y="17463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0" anchor="ctr"/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r">
              <a:defRPr/>
            </a:pPr>
            <a:fld id="{D9FACC37-579B-441C-A0F7-CAF5EA313896}" type="slidenum">
              <a:rPr lang="en-US" altLang="de-DE" sz="1200" smtClean="0">
                <a:solidFill>
                  <a:srgbClr val="FFFFFF"/>
                </a:solidFill>
                <a:cs typeface="Arial" charset="0"/>
              </a:rPr>
              <a:pPr algn="r">
                <a:defRPr/>
              </a:pPr>
              <a:t>‹Nr.›</a:t>
            </a:fld>
            <a:endParaRPr lang="en-US" altLang="de-DE" sz="1200" dirty="0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20853" y="909789"/>
            <a:ext cx="7986263" cy="489353"/>
          </a:xfrm>
        </p:spPr>
        <p:txBody>
          <a:bodyPr/>
          <a:lstStyle>
            <a:lvl1pPr marL="355600" indent="-355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lang="de-DE" sz="2600" b="1" kern="1200" dirty="0">
                <a:solidFill>
                  <a:schemeClr val="accent2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>
          <a:xfrm>
            <a:off x="904422" y="1567228"/>
            <a:ext cx="8239577" cy="269056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894999" y="2104885"/>
            <a:ext cx="7772400" cy="3689885"/>
          </a:xfrm>
        </p:spPr>
        <p:txBody>
          <a:bodyPr/>
          <a:lstStyle>
            <a:lvl1pPr marL="457200" indent="-457200">
              <a:lnSpc>
                <a:spcPts val="2400"/>
              </a:lnSpc>
              <a:spcBef>
                <a:spcPts val="1200"/>
              </a:spcBef>
              <a:buFont typeface="Wingdings 2" panose="05020102010507070707" pitchFamily="18" charset="2"/>
              <a:buChar char=""/>
              <a:defRPr sz="2000">
                <a:latin typeface="Arial Narrow" panose="020B0606020202030204" pitchFamily="34" charset="0"/>
              </a:defRPr>
            </a:lvl1pPr>
            <a:lvl2pPr marL="895350" indent="-269875">
              <a:defRPr>
                <a:latin typeface="Arial Narrow" panose="020B0606020202030204" pitchFamily="34" charset="0"/>
              </a:defRPr>
            </a:lvl2pPr>
            <a:lvl3pPr marL="1143000" indent="-228600">
              <a:buFont typeface="Symbol" panose="05050102010706020507" pitchFamily="18" charset="2"/>
              <a:buChar char=""/>
              <a:defRPr>
                <a:latin typeface="Arial Narrow" panose="020B0606020202030204" pitchFamily="34" charset="0"/>
              </a:defRPr>
            </a:lvl3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6" name="Rectangle 206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 algn="l">
              <a:tabLst>
                <a:tab pos="3587750" algn="ctr"/>
              </a:tabLst>
              <a:defRPr sz="1100"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6. Düsseldorfer Versicherungsrechtstag           10. und 11. November 2013         Dr. Martina Vomhof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2864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it-Zwischenüberschrift_Aufz-Zahl_h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8"/>
          <p:cNvSpPr>
            <a:spLocks noChangeArrowheads="1"/>
          </p:cNvSpPr>
          <p:nvPr userDrawn="1"/>
        </p:nvSpPr>
        <p:spPr bwMode="auto">
          <a:xfrm>
            <a:off x="8412163" y="17463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0" anchor="ctr"/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r">
              <a:defRPr/>
            </a:pPr>
            <a:fld id="{B442A531-9EFD-46E1-91A1-ED38CED1A82B}" type="slidenum">
              <a:rPr lang="en-US" altLang="de-DE" sz="1200" smtClean="0">
                <a:solidFill>
                  <a:srgbClr val="FFFFFF"/>
                </a:solidFill>
                <a:cs typeface="Arial" charset="0"/>
              </a:rPr>
              <a:pPr algn="r">
                <a:defRPr/>
              </a:pPr>
              <a:t>‹Nr.›</a:t>
            </a:fld>
            <a:endParaRPr lang="en-US" altLang="de-DE" sz="1200" dirty="0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20854" y="909789"/>
            <a:ext cx="8323146" cy="818127"/>
          </a:xfrm>
        </p:spPr>
        <p:txBody>
          <a:bodyPr/>
          <a:lstStyle>
            <a:lvl1pPr marL="355600" indent="-355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 lang="de-DE" sz="2600" b="1" kern="1200" dirty="0">
                <a:solidFill>
                  <a:schemeClr val="accent2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>
          <a:xfrm>
            <a:off x="904422" y="1833792"/>
            <a:ext cx="8239577" cy="418782"/>
          </a:xfrm>
        </p:spPr>
        <p:txBody>
          <a:bodyPr/>
          <a:lstStyle>
            <a:lvl1pPr marL="0" indent="0">
              <a:buNone/>
              <a:defRPr sz="2000" b="1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894999" y="2364400"/>
            <a:ext cx="7772400" cy="3838096"/>
          </a:xfrm>
        </p:spPr>
        <p:txBody>
          <a:bodyPr/>
          <a:lstStyle>
            <a:lvl1pPr marL="457200" indent="-457200">
              <a:lnSpc>
                <a:spcPts val="2400"/>
              </a:lnSpc>
              <a:spcBef>
                <a:spcPts val="1200"/>
              </a:spcBef>
              <a:buClrTx/>
              <a:buFont typeface="+mj-lt"/>
              <a:buAutoNum type="arabicParenBoth"/>
              <a:defRPr sz="2000"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6" name="Rectangle 206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 algn="l">
              <a:tabLst>
                <a:tab pos="3587750" algn="ctr"/>
              </a:tabLst>
              <a:defRPr sz="1100"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6. Düsseldorfer Versicherungsrechtstag           10. und 11. November 2013         Dr. Martina Vomhof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0012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DV_Daten_DS_h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1079500"/>
            <a:ext cx="9144000" cy="252413"/>
          </a:xfrm>
          <a:prstGeom prst="rect">
            <a:avLst/>
          </a:prstGeom>
          <a:solidFill>
            <a:srgbClr val="881D41"/>
          </a:solidFill>
          <a:ln w="9525">
            <a:solidFill>
              <a:srgbClr val="881D4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8000" tIns="0" bIns="0"/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>
              <a:defRPr/>
            </a:pPr>
            <a:endParaRPr lang="de-DE" altLang="de-DE" sz="2400" dirty="0" smtClean="0">
              <a:latin typeface="Times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931863" y="1125538"/>
            <a:ext cx="30114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>
              <a:defRPr/>
            </a:pPr>
            <a:r>
              <a:rPr lang="de-DE" sz="1000" b="1" dirty="0" smtClean="0">
                <a:solidFill>
                  <a:schemeClr val="bg1"/>
                </a:solidFill>
              </a:rPr>
              <a:t>Gesamtverband der Deutschen Versicherungswirtschaft e. V.</a:t>
            </a:r>
          </a:p>
        </p:txBody>
      </p:sp>
      <p:pic>
        <p:nvPicPr>
          <p:cNvPr id="6" name="Picture 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213" y="5908675"/>
            <a:ext cx="1497012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208"/>
          <p:cNvSpPr>
            <a:spLocks noChangeArrowheads="1"/>
          </p:cNvSpPr>
          <p:nvPr userDrawn="1"/>
        </p:nvSpPr>
        <p:spPr bwMode="auto">
          <a:xfrm>
            <a:off x="8412163" y="960438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0" anchor="ctr"/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r">
              <a:defRPr/>
            </a:pPr>
            <a:fld id="{976FB032-E762-4CFC-99F4-99F166FB51D0}" type="slidenum">
              <a:rPr lang="en-US" altLang="de-DE" sz="1200" smtClean="0">
                <a:solidFill>
                  <a:srgbClr val="FFFFFF"/>
                </a:solidFill>
                <a:cs typeface="Arial" charset="0"/>
              </a:rPr>
              <a:pPr algn="r">
                <a:defRPr/>
              </a:pPr>
              <a:t>‹Nr.›</a:t>
            </a:fld>
            <a:endParaRPr lang="en-US" altLang="de-DE" sz="1200" dirty="0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1963" y="3263900"/>
            <a:ext cx="5405437" cy="850900"/>
          </a:xfrm>
        </p:spPr>
        <p:txBody>
          <a:bodyPr lIns="0" tIns="0" rIns="0" bIns="0"/>
          <a:lstStyle>
            <a:lvl1pPr>
              <a:defRPr sz="1600"/>
            </a:lvl1pPr>
          </a:lstStyle>
          <a:p>
            <a:pPr lvl="0"/>
            <a:r>
              <a:rPr lang="de-DE" noProof="0" dirty="0" smtClean="0"/>
              <a:t>Mastertitelformat bearbeiten</a:t>
            </a:r>
          </a:p>
        </p:txBody>
      </p:sp>
      <p:sp>
        <p:nvSpPr>
          <p:cNvPr id="8" name="Rectangle 20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tabLst>
                <a:tab pos="3587750" algn="ctr"/>
              </a:tabLst>
              <a:defRPr sz="1100" smtClean="0"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6. Düsseldorfer Versicherungsrechtstag           10. und 11. November 2013         Dr. Martina Vomhof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312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9625" y="946150"/>
            <a:ext cx="77724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5350" y="2152650"/>
            <a:ext cx="7772400" cy="272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11"/>
          <p:cNvSpPr>
            <a:spLocks noChangeArrowheads="1"/>
          </p:cNvSpPr>
          <p:nvPr/>
        </p:nvSpPr>
        <p:spPr bwMode="auto">
          <a:xfrm>
            <a:off x="0" y="0"/>
            <a:ext cx="9144000" cy="503238"/>
          </a:xfrm>
          <a:prstGeom prst="rect">
            <a:avLst/>
          </a:prstGeom>
          <a:solidFill>
            <a:srgbClr val="881D41"/>
          </a:solidFill>
          <a:ln w="9525">
            <a:solidFill>
              <a:srgbClr val="881D4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>
              <a:defRPr/>
            </a:pPr>
            <a:endParaRPr lang="de-DE" altLang="de-DE" dirty="0" smtClean="0"/>
          </a:p>
        </p:txBody>
      </p:sp>
      <p:sp>
        <p:nvSpPr>
          <p:cNvPr id="1029" name="Text Box 12"/>
          <p:cNvSpPr txBox="1">
            <a:spLocks noChangeArrowheads="1"/>
          </p:cNvSpPr>
          <p:nvPr/>
        </p:nvSpPr>
        <p:spPr bwMode="auto">
          <a:xfrm>
            <a:off x="931863" y="198438"/>
            <a:ext cx="30114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>
              <a:defRPr/>
            </a:pPr>
            <a:r>
              <a:rPr lang="de-DE" altLang="de-DE" sz="1000" b="1" dirty="0" smtClean="0">
                <a:solidFill>
                  <a:schemeClr val="bg1"/>
                </a:solidFill>
              </a:rPr>
              <a:t>Gesamtverband der Deutschen Versicherungswirtschaft e. V.</a:t>
            </a:r>
          </a:p>
        </p:txBody>
      </p:sp>
      <p:pic>
        <p:nvPicPr>
          <p:cNvPr id="1030" name="Picture 1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213" y="5908675"/>
            <a:ext cx="1497012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34" name="Rectangle 2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2163" y="17463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CC56896-FC8B-4345-A35E-CF67949624FB}" type="slidenum">
              <a:rPr lang="en-US" altLang="de-DE"/>
              <a:pPr>
                <a:defRPr/>
              </a:pPr>
              <a:t>‹Nr.›</a:t>
            </a:fld>
            <a:endParaRPr lang="en-US" altLang="de-DE" dirty="0"/>
          </a:p>
        </p:txBody>
      </p:sp>
      <p:sp>
        <p:nvSpPr>
          <p:cNvPr id="9" name="Rectangle 206"/>
          <p:cNvSpPr>
            <a:spLocks noGrp="1" noChangeArrowheads="1"/>
          </p:cNvSpPr>
          <p:nvPr>
            <p:ph type="ftr" sz="quarter" idx="3"/>
          </p:nvPr>
        </p:nvSpPr>
        <p:spPr>
          <a:xfrm>
            <a:off x="814388" y="6359525"/>
            <a:ext cx="6481762" cy="307975"/>
          </a:xfrm>
          <a:prstGeom prst="rect">
            <a:avLst/>
          </a:prstGeom>
        </p:spPr>
        <p:txBody>
          <a:bodyPr/>
          <a:lstStyle>
            <a:lvl1pPr algn="l">
              <a:tabLst>
                <a:tab pos="3587750" algn="ctr"/>
              </a:tabLst>
              <a:defRPr sz="1100"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6. Düsseldorfer Versicherungsrechtstag           10. und 11. November 2013         Dr. Martina Vomhof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8" r:id="rId3"/>
    <p:sldLayoutId id="2147483809" r:id="rId4"/>
    <p:sldLayoutId id="2147483810" r:id="rId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 Narrow" panose="020B0606020202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881D41"/>
        </a:buClr>
        <a:buFont typeface="Arial Black" pitchFamily="34" charset="0"/>
        <a:buChar char="•"/>
        <a:defRPr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D2F54"/>
        </a:buClr>
        <a:buFont typeface="Times" charset="0"/>
        <a:buChar char="•"/>
        <a:defRPr>
          <a:solidFill>
            <a:schemeClr val="tx1"/>
          </a:solidFill>
          <a:latin typeface="Arial Narrow" panose="020B0606020202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>
          <a:solidFill>
            <a:schemeClr val="tx1"/>
          </a:solidFill>
          <a:latin typeface="Arial Narrow" panose="020B0606020202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>
          <a:solidFill>
            <a:schemeClr val="tx1"/>
          </a:solidFill>
          <a:latin typeface="Arial Narrow" panose="020B0606020202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>
          <a:solidFill>
            <a:schemeClr val="tx1"/>
          </a:solidFill>
          <a:latin typeface="Arial Narrow" panose="020B0606020202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de-DE" smtClean="0"/>
              <a:t/>
            </a:r>
            <a:br>
              <a:rPr lang="en-US" altLang="de-DE" smtClean="0"/>
            </a:br>
            <a:endParaRPr lang="de-DE" altLang="de-DE" dirty="0" smtClean="0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144838" y="3497263"/>
            <a:ext cx="2859087" cy="123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81D4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50000"/>
              </a:lnSpc>
              <a:spcBef>
                <a:spcPct val="20000"/>
              </a:spcBef>
              <a:buClr>
                <a:srgbClr val="881D41"/>
              </a:buClr>
              <a:buFont typeface="Arial Black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8D2F54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2400" b="1" dirty="0"/>
              <a:t>Anhang: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2400" b="1" dirty="0"/>
              <a:t>Einschlägige Gesetze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5162550" y="4062413"/>
            <a:ext cx="2609850" cy="200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81D4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50000"/>
              </a:lnSpc>
              <a:spcBef>
                <a:spcPct val="20000"/>
              </a:spcBef>
              <a:buClr>
                <a:srgbClr val="881D41"/>
              </a:buClr>
              <a:buFont typeface="Arial Black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8D2F54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de-DE" sz="16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6. Düsseldorfer Versicherungsrechtstag           10. und 11. </a:t>
            </a:r>
            <a:r>
              <a:rPr lang="de-DE" dirty="0" smtClean="0"/>
              <a:t>Oktober </a:t>
            </a:r>
            <a:r>
              <a:rPr lang="de-DE" dirty="0" smtClean="0"/>
              <a:t>2013         Dr. Martina </a:t>
            </a:r>
            <a:r>
              <a:rPr lang="de-DE" dirty="0" err="1" smtClean="0"/>
              <a:t>Vomhof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917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Einschlägige Gesetze</a:t>
            </a:r>
            <a:endParaRPr lang="de-DE" dirty="0"/>
          </a:p>
        </p:txBody>
      </p:sp>
      <p:sp>
        <p:nvSpPr>
          <p:cNvPr id="36867" name="Textplatzhalter 1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altLang="de-DE" dirty="0" smtClean="0"/>
              <a:t>§ </a:t>
            </a:r>
            <a:r>
              <a:rPr lang="de-DE" altLang="de-DE" smtClean="0"/>
              <a:t>203 StGB:</a:t>
            </a:r>
            <a:r>
              <a:rPr lang="de-DE" altLang="de-DE" dirty="0" smtClean="0"/>
              <a:t> Verletzung von Privatgeheimnissen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894999" y="2104885"/>
            <a:ext cx="8061714" cy="3689885"/>
          </a:xfrm>
        </p:spPr>
        <p:txBody>
          <a:bodyPr/>
          <a:lstStyle/>
          <a:p>
            <a:pPr>
              <a:buClrTx/>
              <a:buFont typeface="+mj-lt"/>
              <a:buAutoNum type="arabicParenBoth"/>
            </a:pPr>
            <a:r>
              <a:rPr lang="de-DE" sz="1800" dirty="0" smtClean="0"/>
              <a:t>Wer unbefugt ein fremdes Geheimnis, namentlich ein zum persönlichen Lebensbereich gehörendes Geheimnis oder ein Betriebs- oder Geschäftsgeheimnis, offenbart, das ihm als</a:t>
            </a:r>
          </a:p>
          <a:p>
            <a:pPr marL="804863" lvl="1" indent="-352425">
              <a:spcBef>
                <a:spcPts val="600"/>
              </a:spcBef>
              <a:buNone/>
            </a:pPr>
            <a:r>
              <a:rPr lang="de-DE" dirty="0" smtClean="0"/>
              <a:t>1.	Arzt, Zahnarzt, Tierarzt, Apotheker oder Angehörigen eines anderen Heilberufs, der für die Berufsausübung oder die Führung der Berufsbezeichnung eine staatlich geregelte Ausbildung erfordert,</a:t>
            </a:r>
          </a:p>
          <a:p>
            <a:pPr marL="804863" lvl="1" indent="-352425">
              <a:buNone/>
            </a:pPr>
            <a:r>
              <a:rPr lang="de-DE" dirty="0" smtClean="0"/>
              <a:t>2.	Berufspsychologen mit staatlich anerkannter wissenschaftlicher Abschlussprüfung, …</a:t>
            </a:r>
          </a:p>
          <a:p>
            <a:pPr marL="804863" lvl="1" indent="-352425">
              <a:spcAft>
                <a:spcPts val="600"/>
              </a:spcAft>
              <a:buNone/>
            </a:pPr>
            <a:r>
              <a:rPr lang="de-DE" dirty="0" smtClean="0"/>
              <a:t>6.	Angehörigen eines Unternehmens der privaten Kranken-, Unfall- oder Lebensversicherung oder einer privatärztlichen, … Verrechnungsstelle</a:t>
            </a:r>
          </a:p>
          <a:p>
            <a:pPr marL="449263" lvl="1" indent="0">
              <a:buNone/>
            </a:pPr>
            <a:r>
              <a:rPr lang="de-DE" dirty="0" smtClean="0"/>
              <a:t>anvertraut worden oder sonst bekannt geworden ist, wird mit Freiheitsstrafe bis zu einem Jahr oder mit Geldstrafe bestraft.</a:t>
            </a:r>
          </a:p>
          <a:p>
            <a:endParaRPr lang="de-DE" dirty="0"/>
          </a:p>
        </p:txBody>
      </p:sp>
      <p:sp>
        <p:nvSpPr>
          <p:cNvPr id="20" name="Fußzeilenplatzhalter 1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6. Düsseldorfer Versicherungsrechtstag           10. und 11. </a:t>
            </a:r>
            <a:r>
              <a:rPr lang="de-DE" dirty="0" smtClean="0"/>
              <a:t>Oktober </a:t>
            </a:r>
            <a:r>
              <a:rPr lang="de-DE" dirty="0" smtClean="0"/>
              <a:t>2013         Dr. Martina </a:t>
            </a:r>
            <a:r>
              <a:rPr lang="de-DE" dirty="0" err="1" smtClean="0"/>
              <a:t>Vomhof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88419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Einschlägige Gesetze</a:t>
            </a:r>
            <a:endParaRPr lang="de-DE" dirty="0"/>
          </a:p>
        </p:txBody>
      </p:sp>
      <p:sp>
        <p:nvSpPr>
          <p:cNvPr id="37891" name="Textplatzhalter 2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altLang="de-DE" smtClean="0"/>
              <a:t>§ 213 VVG: Erhebung personenbezogener Gesundheitsdaten bei Dritten</a:t>
            </a:r>
          </a:p>
          <a:p>
            <a:endParaRPr lang="de-DE" altLang="de-DE" dirty="0" smtClean="0"/>
          </a:p>
        </p:txBody>
      </p:sp>
      <p:sp>
        <p:nvSpPr>
          <p:cNvPr id="37892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1800" dirty="0" smtClean="0"/>
              <a:t>(1) Die Erhebung personenbezogener Gesundheitsdaten durch den Versicherer darf nur bei Ärzten, Krankenhäusern und sonstigen Krankenanstalten, Pflegeheimen und Pflegepersonen, anderen Personenversicherern und gesetzlichen Krankenkassen sowie</a:t>
            </a:r>
            <a:br>
              <a:rPr lang="de-DE" altLang="de-DE" sz="1800" dirty="0" smtClean="0"/>
            </a:br>
            <a:r>
              <a:rPr lang="de-DE" altLang="de-DE" sz="1800" dirty="0" smtClean="0"/>
              <a:t>Berufsgenossenschaften und Behörden erfolgen; sie ist nur zulässig, soweit die Kenntnis der Daten für die Beurteilung des zu versichernden Risikos oder der Leistungspflicht erforderlich ist und die betroffene Person eine Einwilligung erteilt hat.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1800" dirty="0" smtClean="0"/>
              <a:t>(2) Die nach Absatz 1 erforderliche Einwilligung kann vor Abgabe der Vertragserklärung erteilt werden. Die betroffene Person ist vor einer Erhebung nach Absatz 1 zu unterrichten; sie kann der Erhebung widersprechen.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1800" dirty="0" smtClean="0"/>
              <a:t>(3) Die betroffene Person kann jederzeit verlangen, dass eine Erhebung von Daten nur erfolgt, wenn jeweils in die einzelne Erhebung eingewilligt worden ist.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1800" dirty="0" smtClean="0"/>
              <a:t>(4) Die betroffene Person ist auf diese Rechte hinzuweisen, auf das Widerspruchsrecht nach Absatz 2 bei der Unterrichtung.</a:t>
            </a:r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dirty="0" smtClean="0"/>
              <a:t>6. Düsseldorfer Versicherungsrechtstag           10. und </a:t>
            </a:r>
            <a:r>
              <a:rPr lang="de-DE" dirty="0" smtClean="0"/>
              <a:t>11. Oktober 2013         </a:t>
            </a:r>
            <a:r>
              <a:rPr lang="de-DE" dirty="0" smtClean="0"/>
              <a:t>Dr. Martina </a:t>
            </a:r>
            <a:r>
              <a:rPr lang="de-DE" dirty="0" err="1" smtClean="0"/>
              <a:t>Vomhof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2318427"/>
      </p:ext>
    </p:extLst>
  </p:cSld>
  <p:clrMapOvr>
    <a:masterClrMapping/>
  </p:clrMapOvr>
</p:sld>
</file>

<file path=ppt/theme/theme1.xml><?xml version="1.0" encoding="utf-8"?>
<a:theme xmlns:a="http://schemas.openxmlformats.org/drawingml/2006/main" name="DS GDV_Folienmaster">
  <a:themeElements>
    <a:clrScheme name="GDV_Folienmaster_Arial 13">
      <a:dk1>
        <a:srgbClr val="000000"/>
      </a:dk1>
      <a:lt1>
        <a:srgbClr val="FFFFFF"/>
      </a:lt1>
      <a:dk2>
        <a:srgbClr val="000000"/>
      </a:dk2>
      <a:lt2>
        <a:srgbClr val="B87F8F"/>
      </a:lt2>
      <a:accent1>
        <a:srgbClr val="DBBEC6"/>
      </a:accent1>
      <a:accent2>
        <a:srgbClr val="871C3F"/>
      </a:accent2>
      <a:accent3>
        <a:srgbClr val="FFFFFF"/>
      </a:accent3>
      <a:accent4>
        <a:srgbClr val="000000"/>
      </a:accent4>
      <a:accent5>
        <a:srgbClr val="EADBDF"/>
      </a:accent5>
      <a:accent6>
        <a:srgbClr val="7A1838"/>
      </a:accent6>
      <a:hlink>
        <a:srgbClr val="AE757A"/>
      </a:hlink>
      <a:folHlink>
        <a:srgbClr val="D1A3A8"/>
      </a:folHlink>
    </a:clrScheme>
    <a:fontScheme name="GDV_Folienmaster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881D4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881D4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GDV_Folienmaster_Ari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DV_Folienmaster_Ari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DV_Folienmaster_Ari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DV_Folienmaster_Ari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DV_Folienmaster_Ari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DV_Folienmaster_Ari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DV_Folienmaster_Ari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DV_Folienmaster_Ari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DV_Folienmaster_Ari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DV_Folienmaster_Ari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DV_Folienmaster_Ari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DV_Folienmaster_Ari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DV_Folienmaster_Arial 13">
        <a:dk1>
          <a:srgbClr val="000000"/>
        </a:dk1>
        <a:lt1>
          <a:srgbClr val="FFFFFF"/>
        </a:lt1>
        <a:dk2>
          <a:srgbClr val="000000"/>
        </a:dk2>
        <a:lt2>
          <a:srgbClr val="B87F8F"/>
        </a:lt2>
        <a:accent1>
          <a:srgbClr val="DBBEC6"/>
        </a:accent1>
        <a:accent2>
          <a:srgbClr val="871C3F"/>
        </a:accent2>
        <a:accent3>
          <a:srgbClr val="FFFFFF"/>
        </a:accent3>
        <a:accent4>
          <a:srgbClr val="000000"/>
        </a:accent4>
        <a:accent5>
          <a:srgbClr val="EADBDF"/>
        </a:accent5>
        <a:accent6>
          <a:srgbClr val="7A1838"/>
        </a:accent6>
        <a:hlink>
          <a:srgbClr val="AE757A"/>
        </a:hlink>
        <a:folHlink>
          <a:srgbClr val="D1A3A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123</Words>
  <Application>Microsoft Office PowerPoint</Application>
  <PresentationFormat>Bildschirmpräsentation (4:3)</PresentationFormat>
  <Paragraphs>20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Arial Narrow</vt:lpstr>
      <vt:lpstr>Symbol</vt:lpstr>
      <vt:lpstr>Times</vt:lpstr>
      <vt:lpstr>Wingdings 2</vt:lpstr>
      <vt:lpstr>DS GDV_Folienmaster</vt:lpstr>
      <vt:lpstr> </vt:lpstr>
      <vt:lpstr>Einschlägige Gesetze</vt:lpstr>
      <vt:lpstr>Einschlägige Gesetze</vt:lpstr>
    </vt:vector>
  </TitlesOfParts>
  <Company>GDV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Uschi Sam</dc:creator>
  <cp:lastModifiedBy>Hofer, Tim</cp:lastModifiedBy>
  <cp:revision>430</cp:revision>
  <cp:lastPrinted>2013-10-02T12:46:06Z</cp:lastPrinted>
  <dcterms:created xsi:type="dcterms:W3CDTF">2009-09-04T08:02:08Z</dcterms:created>
  <dcterms:modified xsi:type="dcterms:W3CDTF">2013-10-07T14:06:39Z</dcterms:modified>
</cp:coreProperties>
</file>